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6EE5F-AA43-48AF-9849-64265F244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B3C840-525A-4701-8146-226F8810E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76D212-9AFE-41C6-945C-3855A8D7C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6BA8BD-44F6-4788-916A-63FAF7BEC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D5D0EE-57DA-43A3-B12B-D85197C6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448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32371-73C4-48F9-BA22-604D4DAA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33A56-4C99-4748-90A6-6A1184564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56BC0E-E127-49C6-8FD9-41AD0092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3EA4D3-FC1F-4E68-939F-E512BC5D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5E0F6A-4CDF-4981-B11A-2B89FB5A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51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44F0F4-7F1C-4E36-BC83-D4D5F615C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AC9983-C62D-48D3-80AC-ECD97E48D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DEC8C-8F98-42F7-84BC-302E1F61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D67DCE-0F90-42C9-AF5E-F902326CD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75CF1B-B936-416D-B7C7-7C33C5BD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18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96053-55EE-4032-B1F5-2E958944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D88F9A-6B59-456C-BABE-B50DA92DA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060E8-9777-43A1-AD66-651EDD81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EF48EC-8E7F-414F-B2AA-E49B2D48C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4C4CB5-4A02-4C6A-AE2C-87A3833C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27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65F91-0657-410C-8F23-50D0B309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8B0E30-4184-4F80-9783-25ECF7607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3CABB9-C9C0-422E-ABAA-F718DF4B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146962-19FF-402A-8EF8-8A2D0499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C901FC-F305-4BE4-90FC-6EEE4447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1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DCB68-A1E3-483F-83E4-CE965267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E01A6C-84A6-49C1-BE9B-ABE8C33DA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3B9762-D4C7-48F5-9438-90ED0C6B9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DCDF70-54C6-473B-B9AA-EC24F61AA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7785CE-377C-4038-872D-BAE9FA96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59D29B-72F0-49FC-8A42-065C375D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8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6E583-F243-415E-A3AF-801D7BF3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3B5852-6D69-49B2-8E92-ED01C1369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1AA5BD-5B66-43BD-8644-6F794DA7A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B1423E-9E1D-4A46-8F25-B0537872E3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FA9D2A-6D35-4F24-927E-D74A8801D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43A638-0C18-4334-AB20-36611746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F96183-68DA-441D-88C9-51160D1A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CAD867-0C18-48B4-B8EC-B95E3DF1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3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9811D-4EAC-414E-9FDE-51B2B92F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FF4D1A-B8C8-4E50-A070-BB4016D3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EC9CDF-2BC9-4E38-AD02-B671201D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98E5F7-0687-418B-910F-18CA6A87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22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3B0047-B324-4C92-935F-D87A6F6F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10D5EB-0EBE-4284-9B52-3EA7D2D7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9D95CD-E986-48F8-93F3-FCA2551C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06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F463D-2533-4148-8D49-EB8C9034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793AA4-A256-49C9-A979-68638C85C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A32B9B-1217-48DA-A017-641F09BE2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F8936B-5229-4B3C-8712-7F31A9D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7D8467-6C78-4FEC-B6B6-7F01CDE7D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BF9B47-62E2-4DC6-8668-96360AE9C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6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916D2-FC4F-4E6E-AD98-AF0EC305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A73929-D930-4E03-A7FE-FF06D1573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60C4BF-C92F-4F80-AF76-18A82F176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ACD620-BB39-4F52-AFBC-33C2B9AC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4176E5-3144-4995-B641-CEBDEFB9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DEAB87-C6BA-4E0B-8CD1-9DC1D5F9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70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945ACC-2856-42B0-9FFC-D73770C2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9417A-9AFB-4531-85B8-E58F29283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826F5E-201D-4AD5-B2B8-A512C0F30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1726D-9B99-48B1-8FB2-38D844556269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38B758-C7F5-47FE-B6AA-4597B5E09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92D3C0-5DE4-4C44-B592-28DA3CF61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CE3A-028C-4BC3-9B28-C62CD4914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24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discrete.py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PiperLiu/Approachable-Reinforcement-Learning/tree/master/AlphaZer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ai/gym" TargetMode="External"/><Relationship Id="rId3" Type="http://schemas.openxmlformats.org/officeDocument/2006/relationships/image" Target="../media/image44.gif"/><Relationship Id="rId7" Type="http://schemas.openxmlformats.org/officeDocument/2006/relationships/hyperlink" Target="https://github.com/ShangtongZhang/reinforcement-learning-an-introduction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iperLiu/Amazing-Brick-DFS-and-DRL" TargetMode="External"/><Relationship Id="rId5" Type="http://schemas.openxmlformats.org/officeDocument/2006/relationships/hyperlink" Target="https://space.bilibili.com/604515161/channel/detail?cid=143636" TargetMode="External"/><Relationship Id="rId4" Type="http://schemas.openxmlformats.org/officeDocument/2006/relationships/hyperlink" Target="https://space.bilibili.com/511221970/channel/detail?cid=105354" TargetMode="External"/><Relationship Id="rId9" Type="http://schemas.openxmlformats.org/officeDocument/2006/relationships/hyperlink" Target="https://github.com/thu-ml/tianshou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perLiu" TargetMode="External"/><Relationship Id="rId2" Type="http://schemas.openxmlformats.org/officeDocument/2006/relationships/hyperlink" Target="mailto:piperliu@qq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csdn.net/weixin_4281560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blog.csdn.net/weixin_42815609/article/details/103934891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emf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2815609/article/details/103934891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2815609/article/details/103998602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A0F08F-43BE-467E-A358-72E3FD9469CF}"/>
              </a:ext>
            </a:extLst>
          </p:cNvPr>
          <p:cNvSpPr txBox="1"/>
          <p:nvPr/>
        </p:nvSpPr>
        <p:spPr>
          <a:xfrm>
            <a:off x="707011" y="434977"/>
            <a:ext cx="103034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(Deep) Reinforcement Learning Overview:</a:t>
            </a:r>
          </a:p>
          <a:p>
            <a:r>
              <a:rPr lang="en-US" altLang="zh-CN" sz="4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Assumptions</a:t>
            </a:r>
            <a:r>
              <a:rPr lang="en-US" altLang="zh-CN" sz="48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Why Deep-, SOTAs,</a:t>
            </a:r>
          </a:p>
          <a:p>
            <a:r>
              <a:rPr lang="en-US" altLang="zh-CN" sz="4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Trends and Personal Ideas</a:t>
            </a:r>
            <a:endParaRPr lang="en-US" altLang="zh-CN" sz="4800" b="1" i="0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E574DF-CA50-40A0-8394-44BF9A28AABB}"/>
              </a:ext>
            </a:extLst>
          </p:cNvPr>
          <p:cNvSpPr txBox="1"/>
          <p:nvPr/>
        </p:nvSpPr>
        <p:spPr>
          <a:xfrm>
            <a:off x="9455085" y="4155880"/>
            <a:ext cx="2300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刘洪佳</a:t>
            </a:r>
            <a:endParaRPr lang="en-US" altLang="zh-CN" sz="20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r"/>
            <a:r>
              <a:rPr lang="en-US" altLang="zh-CN" sz="20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PiperLiu@qq.com</a:t>
            </a:r>
            <a:endParaRPr lang="en-US" altLang="zh-CN" sz="2800" b="1" i="0" dirty="0">
              <a:solidFill>
                <a:srgbClr val="333333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D42C7F-EFAD-4B0A-AD18-E555E557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56" y="5354425"/>
            <a:ext cx="10980644" cy="1371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763938-22A4-4A0C-8C75-771691B018B7}"/>
              </a:ext>
            </a:extLst>
          </p:cNvPr>
          <p:cNvSpPr txBox="1"/>
          <p:nvPr/>
        </p:nvSpPr>
        <p:spPr>
          <a:xfrm>
            <a:off x="707011" y="2710221"/>
            <a:ext cx="11048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CMR10"/>
              </a:rPr>
              <a:t>Reinforcement learning uses the formal framework of Markov decision processes to define the interaction between a learning agent and its environment in terms of states, actions, and rewards. This framework is intended to be a simple way of representing essential features of the artificial intelligence problem.</a:t>
            </a:r>
          </a:p>
          <a:p>
            <a:pPr algn="r"/>
            <a:r>
              <a:rPr lang="en-US" altLang="zh-CN" sz="1800" b="0" i="0" u="none" strike="noStrike" baseline="0" dirty="0">
                <a:latin typeface="CMR10"/>
              </a:rPr>
              <a:t>Richard S. Sutton and Andrew G. </a:t>
            </a:r>
            <a:r>
              <a:rPr lang="en-US" altLang="zh-CN" sz="1800" b="0" i="0" u="none" strike="noStrike" baseline="0" dirty="0" err="1">
                <a:latin typeface="CMR10"/>
              </a:rPr>
              <a:t>Barto</a:t>
            </a:r>
            <a:endParaRPr lang="en-US" altLang="zh-CN" sz="4800" b="1" i="0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SOTAs : </a:t>
            </a: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Policy-based, TRPO -&gt; ACKTR -&gt; PPO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0408FD-B82B-44E3-94AB-13C1F9D6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0" y="775938"/>
            <a:ext cx="7904278" cy="5936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7B51F6-7E88-4C0C-8C23-A40FDA9CC6B9}"/>
              </a:ext>
            </a:extLst>
          </p:cNvPr>
          <p:cNvSpPr txBox="1"/>
          <p:nvPr/>
        </p:nvSpPr>
        <p:spPr>
          <a:xfrm>
            <a:off x="8484489" y="945421"/>
            <a:ext cx="32606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TRPO for solving two problems in traditional PG: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PG is on-policy, which means low efficiency;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Bad sampling may make the agent update to be worse.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043B1F-4CC7-43CE-865A-277EE2D059F0}"/>
              </a:ext>
            </a:extLst>
          </p:cNvPr>
          <p:cNvSpPr txBox="1"/>
          <p:nvPr/>
        </p:nvSpPr>
        <p:spPr>
          <a:xfrm>
            <a:off x="8484489" y="2987285"/>
            <a:ext cx="32606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 what does TRPO do:</a:t>
            </a:r>
          </a:p>
          <a:p>
            <a:pPr marL="285750" indent="-285750">
              <a:buFontTx/>
              <a:buChar char="-"/>
            </a:pP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Trust Region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and 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Natural Policy Gradient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to make the training more stable;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Importance Sampling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to make it as off-policy optimization.</a:t>
            </a:r>
          </a:p>
        </p:txBody>
      </p:sp>
    </p:spTree>
    <p:extLst>
      <p:ext uri="{BB962C8B-B14F-4D97-AF65-F5344CB8AC3E}">
        <p14:creationId xmlns:p14="http://schemas.microsoft.com/office/powerpoint/2010/main" val="268837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SOTAs : </a:t>
            </a: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Policy-based, TRPO -&gt; ACKTR -&gt; PPO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7B51F6-7E88-4C0C-8C23-A40FDA9CC6B9}"/>
              </a:ext>
            </a:extLst>
          </p:cNvPr>
          <p:cNvSpPr txBox="1"/>
          <p:nvPr/>
        </p:nvSpPr>
        <p:spPr>
          <a:xfrm>
            <a:off x="8484489" y="945421"/>
            <a:ext cx="32606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As you see, we do not want the KL divergence between old policy and policy to be too large. We put a constraint.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Besides, we use a importance sampling in E.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 implement it in iteration, there a lots of foundation work and derivation in the paper, like, </a:t>
            </a:r>
            <a:r>
              <a:rPr lang="en-US" altLang="zh-CN" sz="1800" b="0" i="0" u="none" strike="noStrike" baseline="0" dirty="0">
                <a:latin typeface="CMSS10"/>
              </a:rPr>
              <a:t>Fisher Information Matrix’s estimation etc.</a:t>
            </a:r>
          </a:p>
          <a:p>
            <a:endParaRPr lang="en-US" altLang="zh-CN" dirty="0">
              <a:latin typeface="CMSS10"/>
              <a:cs typeface="Calibri" panose="020F0502020204030204" pitchFamily="34" charset="0"/>
            </a:endParaRPr>
          </a:p>
          <a:p>
            <a:r>
              <a:rPr lang="en-US" altLang="zh-CN" b="1" dirty="0">
                <a:latin typeface="CMSS10"/>
                <a:cs typeface="Calibri" panose="020F0502020204030204" pitchFamily="34" charset="0"/>
              </a:rPr>
              <a:t>But TRPO is too expensive for computing. Let’s see ACKTR.</a:t>
            </a: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C12851-C34E-4632-8BC1-F7DF3BF2B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9" y="945421"/>
            <a:ext cx="7628281" cy="526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74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SOTAs : </a:t>
            </a: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Policy-based, TRPO -&gt; ACKTR -&gt; PPO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A7645D-332D-43BB-BC50-DAEBD796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38" y="1238699"/>
            <a:ext cx="7782413" cy="438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F5FC2E9-21AB-41A1-AF1B-15BA03722E17}"/>
              </a:ext>
            </a:extLst>
          </p:cNvPr>
          <p:cNvSpPr txBox="1"/>
          <p:nvPr/>
        </p:nvSpPr>
        <p:spPr>
          <a:xfrm>
            <a:off x="8484489" y="945421"/>
            <a:ext cx="32606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ACKTR: Calculating Natural Gradient with KFAC.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 view it as a new method of optimization of parameters for TRPO.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Since TRPO calculates the inverse of the Fisher Information Matrix (FIM), ACKTR </a:t>
            </a:r>
            <a:r>
              <a:rPr lang="en-US" altLang="zh-CN" sz="1800" b="0" i="0" u="none" strike="noStrike" baseline="0" dirty="0">
                <a:latin typeface="CMSS10"/>
              </a:rPr>
              <a:t>uses</a:t>
            </a:r>
          </a:p>
          <a:p>
            <a:pPr algn="l"/>
            <a:r>
              <a:rPr lang="en-US" altLang="zh-CN" sz="1800" b="0" i="0" u="none" strike="noStrike" baseline="0" dirty="0">
                <a:latin typeface="CMSS10"/>
              </a:rPr>
              <a:t>the Kronecker-factored approximation curvature (K-FAC) to make it better and faster.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648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SOTAs : </a:t>
            </a: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Policy-based, TRPO -&gt; ACKTR -&gt; PPO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5FC2E9-21AB-41A1-AF1B-15BA03722E17}"/>
              </a:ext>
            </a:extLst>
          </p:cNvPr>
          <p:cNvSpPr txBox="1"/>
          <p:nvPr/>
        </p:nvSpPr>
        <p:spPr>
          <a:xfrm>
            <a:off x="8484489" y="945421"/>
            <a:ext cx="3260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SS12"/>
              </a:rPr>
              <a:t>PPO: Proximal Policy Optimization.</a:t>
            </a:r>
          </a:p>
          <a:p>
            <a:pPr algn="l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SOTA of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view it as a baseline of RL method.</a:t>
            </a:r>
          </a:p>
          <a:p>
            <a:pPr algn="l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Similar to all DL, there is more focusing on the effect of engineering, some tricks are very efficiency but may not be totally discussed in theory.</a:t>
            </a:r>
          </a:p>
          <a:p>
            <a:pPr algn="l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Trick like </a:t>
            </a:r>
            <a:r>
              <a:rPr lang="en-US" altLang="zh-CN" sz="1800" b="0" i="0" u="none" strike="noStrike" baseline="0" dirty="0">
                <a:latin typeface="CMSS12"/>
              </a:rPr>
              <a:t>PPO with clipping is very popular.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7DE2B3-81AC-4D9A-8F42-FACF244EC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7"/>
          <a:stretch/>
        </p:blipFill>
        <p:spPr>
          <a:xfrm>
            <a:off x="150829" y="998009"/>
            <a:ext cx="8159499" cy="4861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70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SOTAs </a:t>
            </a:r>
            <a:r>
              <a:rPr lang="en-US" altLang="zh-CN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Value-based: DDPG -&gt; TD3 -&gt; SAC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5FC2E9-21AB-41A1-AF1B-15BA03722E17}"/>
              </a:ext>
            </a:extLst>
          </p:cNvPr>
          <p:cNvSpPr txBox="1"/>
          <p:nvPr/>
        </p:nvSpPr>
        <p:spPr>
          <a:xfrm>
            <a:off x="8484489" y="945421"/>
            <a:ext cx="32606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SS12"/>
              </a:rPr>
              <a:t>DDPG: Deep Deterministic Policy Gradient</a:t>
            </a:r>
          </a:p>
          <a:p>
            <a:pPr algn="l"/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SS12"/>
              </a:rPr>
              <a:t>Though named ‘Policy Gradient’, but inherits DQN.</a:t>
            </a:r>
          </a:p>
          <a:p>
            <a:pPr algn="l"/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SS12"/>
              </a:rPr>
              <a:t>From the view of result, it can be seen as DQN with ‘continuous’ action. But in math, they are different.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EA1B99-47A8-4A13-87BB-0F0E0427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3" y="1254440"/>
            <a:ext cx="7742317" cy="4223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8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SOTAs </a:t>
            </a:r>
            <a:r>
              <a:rPr lang="en-US" altLang="zh-CN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Value-based: DDPG -&gt; TD3 -&gt; SAC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5FC2E9-21AB-41A1-AF1B-15BA03722E17}"/>
              </a:ext>
            </a:extLst>
          </p:cNvPr>
          <p:cNvSpPr txBox="1"/>
          <p:nvPr/>
        </p:nvSpPr>
        <p:spPr>
          <a:xfrm>
            <a:off x="642303" y="5385472"/>
            <a:ext cx="10611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TD3: </a:t>
            </a:r>
            <a:r>
              <a:rPr lang="en-US" altLang="zh-CN" sz="1800" b="0" i="0" u="none" strike="noStrike" baseline="0" dirty="0">
                <a:latin typeface="CMSS12"/>
              </a:rPr>
              <a:t>Twin Delayed DDPG</a:t>
            </a:r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More tricks on DDPG, as </a:t>
            </a:r>
            <a:r>
              <a:rPr lang="en-US" altLang="zh-CN" sz="1800" b="0" i="0" u="none" strike="noStrike" baseline="0" dirty="0">
                <a:latin typeface="CMSS10"/>
              </a:rPr>
              <a:t>DDPG learned Q-function sometimes dramatically overestimate Q-values.</a:t>
            </a:r>
          </a:p>
          <a:p>
            <a:pPr algn="l"/>
            <a:endParaRPr lang="en-US" altLang="zh-CN" dirty="0">
              <a:solidFill>
                <a:srgbClr val="000000"/>
              </a:solidFill>
              <a:latin typeface="CMSS10"/>
            </a:endParaRPr>
          </a:p>
          <a:p>
            <a:pPr algn="l"/>
            <a:r>
              <a:rPr lang="en-US" altLang="zh-CN" sz="1800" b="0" i="0" u="none" strike="noStrike" baseline="0" dirty="0">
                <a:latin typeface="CMSS12"/>
              </a:rPr>
              <a:t>SAC: Soft Actor-Critic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F1FB01-F258-4244-A640-409D19F0E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9" y="945781"/>
            <a:ext cx="8344623" cy="4092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372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Combination of the Two: A2C…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5FC2E9-21AB-41A1-AF1B-15BA03722E17}"/>
              </a:ext>
            </a:extLst>
          </p:cNvPr>
          <p:cNvSpPr txBox="1"/>
          <p:nvPr/>
        </p:nvSpPr>
        <p:spPr>
          <a:xfrm>
            <a:off x="642303" y="5385472"/>
            <a:ext cx="106113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There is no the best Algorithm.</a:t>
            </a:r>
          </a:p>
          <a:p>
            <a:pPr algn="l"/>
            <a:endParaRPr lang="en-US" altLang="zh-CN" sz="1800" b="0" i="0" u="none" strike="noStrike" baseline="0" dirty="0">
              <a:solidFill>
                <a:srgbClr val="000000"/>
              </a:solidFill>
              <a:latin typeface="CMSS12"/>
            </a:endParaRP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SS12"/>
              </a:rPr>
              <a:t>When solving problem, do</a:t>
            </a:r>
            <a:r>
              <a:rPr lang="en-US" altLang="zh-CN" dirty="0">
                <a:solidFill>
                  <a:srgbClr val="000000"/>
                </a:solidFill>
                <a:latin typeface="CMSS12"/>
              </a:rPr>
              <a:t>n’t give up to try ideas.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MSS1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F9F6D-75A9-4E3F-B7CC-3E92EE3A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602" y="950064"/>
            <a:ext cx="6164555" cy="5267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82EAA2-B47E-4C66-9B05-1226F1DB28EE}"/>
              </a:ext>
            </a:extLst>
          </p:cNvPr>
          <p:cNvSpPr txBox="1"/>
          <p:nvPr/>
        </p:nvSpPr>
        <p:spPr>
          <a:xfrm>
            <a:off x="642303" y="1292866"/>
            <a:ext cx="54536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Let’s see code.</a:t>
            </a:r>
          </a:p>
          <a:p>
            <a:pPr algn="l"/>
            <a:endParaRPr lang="en-US" altLang="zh-CN" sz="1800" b="0" i="0" u="none" strike="noStrike" baseline="0" dirty="0">
              <a:solidFill>
                <a:srgbClr val="000000"/>
              </a:solidFill>
              <a:latin typeface="CMSS12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  <a:hlinkClick r:id="rId3" action="ppaction://hlinkfile"/>
              </a:rPr>
              <a:t>link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MSS12"/>
            </a:endParaRPr>
          </a:p>
        </p:txBody>
      </p:sp>
    </p:spTree>
    <p:extLst>
      <p:ext uri="{BB962C8B-B14F-4D97-AF65-F5344CB8AC3E}">
        <p14:creationId xmlns:p14="http://schemas.microsoft.com/office/powerpoint/2010/main" val="254679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Trends : Imitation Learning, IRL (with GAN, GAIL)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5FC2E9-21AB-41A1-AF1B-15BA03722E17}"/>
              </a:ext>
            </a:extLst>
          </p:cNvPr>
          <p:cNvSpPr txBox="1"/>
          <p:nvPr/>
        </p:nvSpPr>
        <p:spPr>
          <a:xfrm>
            <a:off x="150829" y="941954"/>
            <a:ext cx="4684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SS12"/>
              </a:rPr>
              <a:t>Inverse Reinforcement Learning.</a:t>
            </a:r>
          </a:p>
          <a:p>
            <a:pPr algn="l"/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Automatic Control, Abnormal Detection…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8CCB2C-63F7-41DA-BB58-7D3A1EE2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768" y="941954"/>
            <a:ext cx="6340389" cy="520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1BBE4C4-F745-4187-BA71-9EDDB624A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4" y="2269266"/>
            <a:ext cx="4903234" cy="364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71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Trends : Imitation Learning, IRL (with GAN, GAIL)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739981-23AC-4E49-831F-B2A6870BA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4" y="917981"/>
            <a:ext cx="9115425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3E5CC7-907E-42FD-8819-42B64AB6D789}"/>
              </a:ext>
            </a:extLst>
          </p:cNvPr>
          <p:cNvSpPr txBox="1"/>
          <p:nvPr/>
        </p:nvSpPr>
        <p:spPr>
          <a:xfrm>
            <a:off x="150829" y="6270258"/>
            <a:ext cx="6112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 i="0" u="none" strike="noStrike" baseline="0">
                <a:solidFill>
                  <a:srgbClr val="000000"/>
                </a:solidFill>
                <a:latin typeface="CMSS12"/>
              </a:defRPr>
            </a:lvl1pPr>
          </a:lstStyle>
          <a:p>
            <a:r>
              <a:rPr lang="zh-CN" altLang="en-US" dirty="0"/>
              <a:t>https://thispersondoesnotexist.com/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CF2F9C-BDB8-44FB-B8F3-86141BE5C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88" y="3882846"/>
            <a:ext cx="5690495" cy="2649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4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Trends : Imitation Learning, IRL (with GAN, GAIL)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5FC2E9-21AB-41A1-AF1B-15BA03722E17}"/>
              </a:ext>
            </a:extLst>
          </p:cNvPr>
          <p:cNvSpPr txBox="1"/>
          <p:nvPr/>
        </p:nvSpPr>
        <p:spPr>
          <a:xfrm>
            <a:off x="642303" y="4977099"/>
            <a:ext cx="106113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ZHANG X, LI Y, ZHOU X, 2019. Unveiling taxi drivers’ strategies via </a:t>
            </a:r>
            <a:r>
              <a:rPr lang="en-US" altLang="zh-CN" dirty="0" err="1">
                <a:solidFill>
                  <a:srgbClr val="000000"/>
                </a:solidFill>
                <a:latin typeface="CMSS12"/>
              </a:rPr>
              <a:t>cGAIL</a:t>
            </a:r>
            <a:r>
              <a:rPr lang="en-US" altLang="zh-CN" dirty="0">
                <a:solidFill>
                  <a:srgbClr val="000000"/>
                </a:solidFill>
                <a:latin typeface="CMSS12"/>
              </a:rPr>
              <a:t>: Conditional generative adversarial imitation learning[J]. Proceedings - IEEE International Conference on Data Mining, ICDM, 2019-Novem(</a:t>
            </a:r>
            <a:r>
              <a:rPr lang="en-US" altLang="zh-CN" dirty="0" err="1">
                <a:solidFill>
                  <a:srgbClr val="000000"/>
                </a:solidFill>
                <a:latin typeface="CMSS12"/>
              </a:rPr>
              <a:t>Icdm</a:t>
            </a:r>
            <a:r>
              <a:rPr lang="en-US" altLang="zh-CN" dirty="0">
                <a:solidFill>
                  <a:srgbClr val="000000"/>
                </a:solidFill>
                <a:latin typeface="CMSS12"/>
              </a:rPr>
              <a:t>): 1480–1485. DOI:10.1109/ICDM.2019.00194.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MSS12"/>
            </a:endParaRPr>
          </a:p>
          <a:p>
            <a:pPr algn="l"/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SS12"/>
              </a:rPr>
              <a:t>Using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MSS12"/>
              </a:rPr>
              <a:t>cGAN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SS12"/>
              </a:rPr>
              <a:t> + IRL (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MSS12"/>
              </a:rPr>
              <a:t>cGAIL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SS12"/>
              </a:rPr>
              <a:t>), understand taxi driver’s preference.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DFC850-353A-487F-9230-7F46747A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985" y="1060023"/>
            <a:ext cx="6776016" cy="339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3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A0F08F-43BE-467E-A358-72E3FD9469CF}"/>
              </a:ext>
            </a:extLst>
          </p:cNvPr>
          <p:cNvSpPr txBox="1"/>
          <p:nvPr/>
        </p:nvSpPr>
        <p:spPr>
          <a:xfrm>
            <a:off x="1815445" y="726750"/>
            <a:ext cx="85611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Assumptions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Markov Decision Processes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Dynamic Programming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2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Why Deep-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Distribution to Distribution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Generalization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2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SOTAs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Policy-based:  TRPO -&gt; ACKTR -&gt; PPO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Value-based: DDPG -&gt; TD3 -&gt; SAC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Combination of the Two: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A2C…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Imitation Learning, IRL (with GAN, GAIL)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Model-based, Multi-Agent…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Personal Ideas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Good Resources I Found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What about traffic with RL?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909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62227D-94CA-4654-9ABF-2B14C00ED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4"/>
          <a:stretch/>
        </p:blipFill>
        <p:spPr>
          <a:xfrm>
            <a:off x="9211354" y="4251489"/>
            <a:ext cx="2561358" cy="22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60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Trends : Model-based, Multi-Agent…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5FC2E9-21AB-41A1-AF1B-15BA03722E17}"/>
              </a:ext>
            </a:extLst>
          </p:cNvPr>
          <p:cNvSpPr txBox="1"/>
          <p:nvPr/>
        </p:nvSpPr>
        <p:spPr>
          <a:xfrm>
            <a:off x="642303" y="4977099"/>
            <a:ext cx="10611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Model-based, most famous one is </a:t>
            </a:r>
            <a:r>
              <a:rPr lang="en-US" altLang="zh-CN" dirty="0" err="1">
                <a:solidFill>
                  <a:srgbClr val="000000"/>
                </a:solidFill>
                <a:latin typeface="CMSS12"/>
              </a:rPr>
              <a:t>AlphaZero</a:t>
            </a:r>
            <a:r>
              <a:rPr lang="en-US" altLang="zh-CN" dirty="0">
                <a:solidFill>
                  <a:srgbClr val="000000"/>
                </a:solidFill>
                <a:latin typeface="CMSS12"/>
              </a:rPr>
              <a:t>.</a:t>
            </a:r>
          </a:p>
          <a:p>
            <a:pPr algn="l"/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Core may be MCTS. I implemented it (a simply version) at: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  <a:hlinkClick r:id="rId2"/>
              </a:rPr>
              <a:t>https://github.com/PiperLiu/Approachable-Reinforcement-Learning/tree/master/AlphaZero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CMSS1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DFC850-353A-487F-9230-7F46747A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677" y="1177809"/>
            <a:ext cx="5350935" cy="339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1259F3-2B1A-4D39-87D1-28C868EEB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5432" y="1177808"/>
            <a:ext cx="4529891" cy="339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2889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Trends : Model-based, Multi-Agent…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5FC2E9-21AB-41A1-AF1B-15BA03722E17}"/>
              </a:ext>
            </a:extLst>
          </p:cNvPr>
          <p:cNvSpPr txBox="1"/>
          <p:nvPr/>
        </p:nvSpPr>
        <p:spPr>
          <a:xfrm>
            <a:off x="642303" y="4977099"/>
            <a:ext cx="106113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Multi-Agent, the most complicated question in RL. It can be combined with many knowledge like Game Theory, Mean Field…</a:t>
            </a:r>
          </a:p>
          <a:p>
            <a:pPr algn="l"/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How to let agents know to be cooperative?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Information sharing or not?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DFC850-353A-487F-9230-7F46747AC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017" y="1410828"/>
            <a:ext cx="5350935" cy="293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415219-1AF8-44A7-A117-51281446A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76" y="1236531"/>
            <a:ext cx="5584830" cy="3337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477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D7DB3C-72A9-40C3-B2E7-E80F24F6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25" y="4109482"/>
            <a:ext cx="3311567" cy="27343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4ED583-469E-42DF-BFB5-51BC1F89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72" y="4109482"/>
            <a:ext cx="3867328" cy="27343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Personal Ideas : Good Resources I Found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5FC2E9-21AB-41A1-AF1B-15BA03722E17}"/>
              </a:ext>
            </a:extLst>
          </p:cNvPr>
          <p:cNvSpPr txBox="1"/>
          <p:nvPr/>
        </p:nvSpPr>
        <p:spPr>
          <a:xfrm>
            <a:off x="298836" y="689184"/>
            <a:ext cx="1159432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My study routine (since 2019.12) :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Reinforcement Learning: An Introduction (2018), by Sutton, R.S. and </a:t>
            </a:r>
            <a:r>
              <a:rPr lang="en-US" altLang="zh-CN" dirty="0" err="1">
                <a:solidFill>
                  <a:srgbClr val="000000"/>
                </a:solidFill>
                <a:latin typeface="CMSS12"/>
              </a:rPr>
              <a:t>Barto</a:t>
            </a:r>
            <a:r>
              <a:rPr lang="en-US" altLang="zh-CN" dirty="0">
                <a:solidFill>
                  <a:srgbClr val="000000"/>
                </a:solidFill>
                <a:latin typeface="CMSS12"/>
              </a:rPr>
              <a:t>, A.G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 err="1">
                <a:solidFill>
                  <a:srgbClr val="000000"/>
                </a:solidFill>
                <a:latin typeface="CMSS12"/>
              </a:rPr>
              <a:t>Bolei</a:t>
            </a:r>
            <a:r>
              <a:rPr lang="en-US" altLang="zh-CN" dirty="0">
                <a:solidFill>
                  <a:srgbClr val="000000"/>
                </a:solidFill>
                <a:latin typeface="CMSS12"/>
              </a:rPr>
              <a:t> Zhou’s video lectures (2020): </a:t>
            </a:r>
            <a:r>
              <a:rPr lang="en-US" altLang="zh-CN" dirty="0">
                <a:solidFill>
                  <a:srgbClr val="000000"/>
                </a:solidFill>
                <a:latin typeface="CMSS12"/>
                <a:hlinkClick r:id="rId4"/>
              </a:rPr>
              <a:t>https://space.bilibili.com/511221970/channel/detail?cid=105354</a:t>
            </a:r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RL China’s video lectures (2020): </a:t>
            </a:r>
            <a:r>
              <a:rPr lang="en-US" altLang="zh-CN" dirty="0">
                <a:solidFill>
                  <a:srgbClr val="000000"/>
                </a:solidFill>
                <a:latin typeface="CMSS12"/>
                <a:hlinkClick r:id="rId5"/>
              </a:rPr>
              <a:t>https://space.bilibili.com/604515161/channel/detail?cid=143636</a:t>
            </a:r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Some papers… (Mainly on scheduling and traffic…)</a:t>
            </a:r>
          </a:p>
          <a:p>
            <a:pPr marL="285750" indent="-285750" algn="l">
              <a:buFontTx/>
              <a:buChar char="-"/>
            </a:pPr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My practice: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KDD Cup 2020, RL Track, finalist, top 25 / 1050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Using traditional DFS and DRL to control game agents: </a:t>
            </a:r>
            <a:r>
              <a:rPr lang="en-US" altLang="zh-CN" dirty="0">
                <a:solidFill>
                  <a:srgbClr val="000000"/>
                </a:solidFill>
                <a:latin typeface="CMSS12"/>
                <a:hlinkClick r:id="rId6"/>
              </a:rPr>
              <a:t>https://github.com/PiperLiu/Amazing-Brick-DFS-and-DRL</a:t>
            </a:r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marL="285750" indent="-285750" algn="l">
              <a:buFontTx/>
              <a:buChar char="-"/>
            </a:pPr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Codes with big value: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  <a:hlinkClick r:id="rId7"/>
              </a:rPr>
              <a:t>https://github.com/ShangtongZhang/reinforcement-learning-an-introduction</a:t>
            </a:r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gym: </a:t>
            </a:r>
            <a:r>
              <a:rPr lang="en-US" altLang="zh-CN" dirty="0">
                <a:solidFill>
                  <a:srgbClr val="000000"/>
                </a:solidFill>
                <a:latin typeface="CMSS12"/>
                <a:hlinkClick r:id="rId8"/>
              </a:rPr>
              <a:t>https://github.com/openai/gym</a:t>
            </a:r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marL="285750" indent="-285750" algn="l">
              <a:buFontTx/>
              <a:buChar char="-"/>
            </a:pPr>
            <a:r>
              <a:rPr lang="en-US" altLang="zh-CN" dirty="0" err="1">
                <a:solidFill>
                  <a:srgbClr val="000000"/>
                </a:solidFill>
                <a:latin typeface="CMSS12"/>
              </a:rPr>
              <a:t>tianshou</a:t>
            </a:r>
            <a:r>
              <a:rPr lang="en-US" altLang="zh-CN" dirty="0">
                <a:solidFill>
                  <a:srgbClr val="000000"/>
                </a:solidFill>
                <a:latin typeface="CMSS12"/>
              </a:rPr>
              <a:t>: </a:t>
            </a:r>
            <a:r>
              <a:rPr lang="en-US" altLang="zh-CN" dirty="0">
                <a:solidFill>
                  <a:srgbClr val="000000"/>
                </a:solidFill>
                <a:latin typeface="CMSS12"/>
                <a:hlinkClick r:id="rId9"/>
              </a:rPr>
              <a:t>https://github.com/thu-ml/tianshou</a:t>
            </a:r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marL="285750" indent="-285750" algn="l">
              <a:buFontTx/>
              <a:buChar char="-"/>
            </a:pPr>
            <a:endParaRPr lang="en-US" altLang="zh-CN" dirty="0">
              <a:solidFill>
                <a:srgbClr val="000000"/>
              </a:solidFill>
              <a:latin typeface="CMSS12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My ideas: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What about IRL to learn a solution of full-information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MSS12"/>
              </a:rPr>
              <a:t>solution, but in a Dynamic Env?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What about GAIL for Abnormal Behavior (abnormal trace)?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CMSS12"/>
              </a:rPr>
              <a:t>Anything about decision making, may be able to try RL/IRL.</a:t>
            </a:r>
          </a:p>
        </p:txBody>
      </p:sp>
    </p:spTree>
    <p:extLst>
      <p:ext uri="{BB962C8B-B14F-4D97-AF65-F5344CB8AC3E}">
        <p14:creationId xmlns:p14="http://schemas.microsoft.com/office/powerpoint/2010/main" val="259121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39B237F-40B2-43A7-AE72-502D972ACB17}"/>
              </a:ext>
            </a:extLst>
          </p:cNvPr>
          <p:cNvGrpSpPr/>
          <p:nvPr/>
        </p:nvGrpSpPr>
        <p:grpSpPr>
          <a:xfrm>
            <a:off x="298836" y="2242087"/>
            <a:ext cx="11594328" cy="2373826"/>
            <a:chOff x="298836" y="2782669"/>
            <a:chExt cx="11594328" cy="237382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B4C0C9C-D9B9-4FCF-A1B6-4D04DEF5AEB2}"/>
                </a:ext>
              </a:extLst>
            </p:cNvPr>
            <p:cNvSpPr txBox="1"/>
            <p:nvPr/>
          </p:nvSpPr>
          <p:spPr>
            <a:xfrm>
              <a:off x="298836" y="2782669"/>
              <a:ext cx="11594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i="0" dirty="0">
                  <a:solidFill>
                    <a:srgbClr val="333333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Thank you!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F5FC2E9-21AB-41A1-AF1B-15BA03722E17}"/>
                </a:ext>
              </a:extLst>
            </p:cNvPr>
            <p:cNvSpPr txBox="1"/>
            <p:nvPr/>
          </p:nvSpPr>
          <p:spPr>
            <a:xfrm>
              <a:off x="298836" y="3956166"/>
              <a:ext cx="115943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CMSS12"/>
                </a:rPr>
                <a:t>Piper Liu</a:t>
              </a:r>
            </a:p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CMSS12"/>
                  <a:hlinkClick r:id="rId2"/>
                </a:rPr>
                <a:t>piperliu@qq.com</a:t>
              </a:r>
              <a:endParaRPr lang="en-US" altLang="zh-CN" dirty="0">
                <a:solidFill>
                  <a:srgbClr val="000000"/>
                </a:solidFill>
                <a:latin typeface="CMSS12"/>
              </a:endParaRPr>
            </a:p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CMSS12"/>
                  <a:hlinkClick r:id="rId3"/>
                </a:rPr>
                <a:t>https://github.com/PiperLiu</a:t>
              </a:r>
              <a:endParaRPr lang="en-US" altLang="zh-CN" dirty="0">
                <a:solidFill>
                  <a:srgbClr val="000000"/>
                </a:solidFill>
                <a:latin typeface="CMSS12"/>
              </a:endParaRPr>
            </a:p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CMSS12"/>
                  <a:hlinkClick r:id="rId4"/>
                </a:rPr>
                <a:t>https://blog.csdn.net/weixin_42815609</a:t>
              </a:r>
              <a:endParaRPr lang="en-US" altLang="zh-CN" dirty="0">
                <a:solidFill>
                  <a:srgbClr val="000000"/>
                </a:solidFill>
                <a:latin typeface="CMSS1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02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032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Assumptions </a:t>
            </a:r>
            <a:r>
              <a:rPr lang="en-US" altLang="zh-CN" sz="36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Markov Decision Processes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29ECD4-B9DE-4A11-8BA6-363E6A81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9" y="1309778"/>
            <a:ext cx="5090601" cy="17527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E60246-CD61-4AC5-99BC-52764105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3" y="3429000"/>
            <a:ext cx="10066674" cy="3132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D70259-4F62-4EBB-8126-4E5809E90135}"/>
                  </a:ext>
                </a:extLst>
              </p:cNvPr>
              <p:cNvSpPr txBox="1"/>
              <p:nvPr/>
            </p:nvSpPr>
            <p:spPr>
              <a:xfrm>
                <a:off x="4875077" y="1064681"/>
                <a:ext cx="73169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D70259-4F62-4EBB-8126-4E5809E90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077" y="1064681"/>
                <a:ext cx="7316923" cy="461665"/>
              </a:xfrm>
              <a:prstGeom prst="rect">
                <a:avLst/>
              </a:prstGeom>
              <a:blipFill>
                <a:blip r:embed="rId10"/>
                <a:stretch>
                  <a:fillRect t="-132000" r="-6917" b="-19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D732B0B-B550-480F-8BBC-84C9EB51FEE3}"/>
                  </a:ext>
                </a:extLst>
              </p:cNvPr>
              <p:cNvSpPr txBox="1"/>
              <p:nvPr/>
            </p:nvSpPr>
            <p:spPr>
              <a:xfrm>
                <a:off x="5058254" y="1907580"/>
                <a:ext cx="731692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b="0" dirty="0"/>
                  <a:t> </a:t>
                </a:r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only related to s (current state) and a (action).</a:t>
                </a:r>
              </a:p>
              <a:p>
                <a:pPr algn="just"/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RL, I view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 as the Abstraction of Environment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D732B0B-B550-480F-8BBC-84C9EB51F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54" y="1907580"/>
                <a:ext cx="7316923" cy="1200329"/>
              </a:xfrm>
              <a:prstGeom prst="rect">
                <a:avLst/>
              </a:prstGeom>
              <a:blipFill>
                <a:blip r:embed="rId11"/>
                <a:stretch>
                  <a:fillRect l="-1333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05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032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Assumptions : Dynamic Programming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E60246-CD61-4AC5-99BC-52764105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5" y="4992058"/>
            <a:ext cx="5453681" cy="16967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6303D3-7974-468B-B95A-C5CF0AFE2C77}"/>
              </a:ext>
            </a:extLst>
          </p:cNvPr>
          <p:cNvSpPr txBox="1"/>
          <p:nvPr/>
        </p:nvSpPr>
        <p:spPr>
          <a:xfrm>
            <a:off x="5672580" y="6167717"/>
            <a:ext cx="6063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PiperLiu’s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CSDN Blog:</a:t>
            </a:r>
          </a:p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https://blog.csdn.net/weixin_42815609/article/details/103934891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4362CFE-52CD-455C-B425-9BEB67602C7A}"/>
                  </a:ext>
                </a:extLst>
              </p:cNvPr>
              <p:cNvSpPr txBox="1"/>
              <p:nvPr/>
            </p:nvSpPr>
            <p:spPr>
              <a:xfrm>
                <a:off x="150829" y="775938"/>
                <a:ext cx="51757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return following time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as what happened can’t be changed, our goal is always to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4362CFE-52CD-455C-B425-9BEB6760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29" y="775938"/>
                <a:ext cx="5175773" cy="646331"/>
              </a:xfrm>
              <a:prstGeom prst="rect">
                <a:avLst/>
              </a:prstGeom>
              <a:blipFill>
                <a:blip r:embed="rId4"/>
                <a:stretch>
                  <a:fillRect l="-1060" t="-4717" r="-70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8E582B-D523-4203-BEFF-9BDB9D733F61}"/>
                  </a:ext>
                </a:extLst>
              </p:cNvPr>
              <p:cNvSpPr txBox="1"/>
              <p:nvPr/>
            </p:nvSpPr>
            <p:spPr>
              <a:xfrm>
                <a:off x="5426476" y="790745"/>
                <a:ext cx="6112276" cy="63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8E582B-D523-4203-BEFF-9BDB9D73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76" y="790745"/>
                <a:ext cx="6112276" cy="635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73F327C-20E2-409F-B434-84C7A6AE459D}"/>
                  </a:ext>
                </a:extLst>
              </p:cNvPr>
              <p:cNvSpPr txBox="1"/>
              <p:nvPr/>
            </p:nvSpPr>
            <p:spPr>
              <a:xfrm>
                <a:off x="131975" y="1576758"/>
                <a:ext cx="5175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what is the independent variable to optimize?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73F327C-20E2-409F-B434-84C7A6AE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75" y="1576758"/>
                <a:ext cx="5175773" cy="369332"/>
              </a:xfrm>
              <a:prstGeom prst="rect">
                <a:avLst/>
              </a:prstGeom>
              <a:blipFill>
                <a:blip r:embed="rId6"/>
                <a:stretch>
                  <a:fillRect l="-106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BF32238-4C03-4B0B-8719-E492EE8C67A5}"/>
                  </a:ext>
                </a:extLst>
              </p:cNvPr>
              <p:cNvSpPr txBox="1"/>
              <p:nvPr/>
            </p:nvSpPr>
            <p:spPr>
              <a:xfrm>
                <a:off x="5426476" y="1576758"/>
                <a:ext cx="61122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BF32238-4C03-4B0B-8719-E492EE8C6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76" y="1576758"/>
                <a:ext cx="611227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F8B5828-D7B3-4744-A04E-AB6867A18AD9}"/>
                  </a:ext>
                </a:extLst>
              </p:cNvPr>
              <p:cNvSpPr txBox="1"/>
              <p:nvPr/>
            </p:nvSpPr>
            <p:spPr>
              <a:xfrm>
                <a:off x="150829" y="2142349"/>
                <a:ext cx="5175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It's very understandable that 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F8B5828-D7B3-4744-A04E-AB6867A18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29" y="2142349"/>
                <a:ext cx="5175773" cy="369332"/>
              </a:xfrm>
              <a:prstGeom prst="rect">
                <a:avLst/>
              </a:prstGeom>
              <a:blipFill>
                <a:blip r:embed="rId8"/>
                <a:stretch>
                  <a:fillRect l="-106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7CE7FAF9-1DEF-4401-BFD2-6D2AEC49077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68" y="2142349"/>
            <a:ext cx="5960256" cy="18766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8F29547-FE62-4762-A51C-4F4BC84E00DA}"/>
                  </a:ext>
                </a:extLst>
              </p:cNvPr>
              <p:cNvSpPr txBox="1"/>
              <p:nvPr/>
            </p:nvSpPr>
            <p:spPr>
              <a:xfrm>
                <a:off x="131975" y="4303117"/>
                <a:ext cx="5175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8F29547-FE62-4762-A51C-4F4BC84E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75" y="4303117"/>
                <a:ext cx="5175773" cy="369332"/>
              </a:xfrm>
              <a:prstGeom prst="rect">
                <a:avLst/>
              </a:prstGeom>
              <a:blipFill>
                <a:blip r:embed="rId10"/>
                <a:stretch>
                  <a:fillRect l="-106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A2FD5B06-BCEA-485E-8544-9CCBB7CF13B0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08" y="4323680"/>
            <a:ext cx="4530571" cy="981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41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032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Assumptions : Dynamic Programming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E60246-CD61-4AC5-99BC-52764105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5" y="4992058"/>
            <a:ext cx="5453681" cy="16967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6303D3-7974-468B-B95A-C5CF0AFE2C77}"/>
              </a:ext>
            </a:extLst>
          </p:cNvPr>
          <p:cNvSpPr txBox="1"/>
          <p:nvPr/>
        </p:nvSpPr>
        <p:spPr>
          <a:xfrm>
            <a:off x="5672580" y="6167717"/>
            <a:ext cx="6063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PiperLiu’s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CSDN Blog:</a:t>
            </a:r>
          </a:p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https://blog.csdn.net/weixin_42815609/article/details/103934891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4362CFE-52CD-455C-B425-9BEB67602C7A}"/>
                  </a:ext>
                </a:extLst>
              </p:cNvPr>
              <p:cNvSpPr txBox="1"/>
              <p:nvPr/>
            </p:nvSpPr>
            <p:spPr>
              <a:xfrm>
                <a:off x="150829" y="775938"/>
                <a:ext cx="545368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 to optimize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π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?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Bellman Equation</a:t>
                </a:r>
              </a:p>
              <a:p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Equations of n, and variables of n, obviously it’s solvable.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4362CFE-52CD-455C-B425-9BEB6760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29" y="775938"/>
                <a:ext cx="5453681" cy="923330"/>
              </a:xfrm>
              <a:prstGeom prst="rect">
                <a:avLst/>
              </a:prstGeom>
              <a:blipFill>
                <a:blip r:embed="rId4"/>
                <a:stretch>
                  <a:fillRect l="-1007" t="-3289" r="-2796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C3330D7-C566-454F-8CB4-813554238504}"/>
                  </a:ext>
                </a:extLst>
              </p:cNvPr>
              <p:cNvSpPr txBox="1"/>
              <p:nvPr/>
            </p:nvSpPr>
            <p:spPr>
              <a:xfrm>
                <a:off x="5672580" y="775938"/>
                <a:ext cx="6112276" cy="1307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… </m:t>
                      </m:r>
                    </m:oMath>
                  </m:oMathPara>
                </a14:m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C3330D7-C566-454F-8CB4-813554238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0" y="775938"/>
                <a:ext cx="6112276" cy="1307281"/>
              </a:xfrm>
              <a:prstGeom prst="rect">
                <a:avLst/>
              </a:prstGeom>
              <a:blipFill>
                <a:blip r:embed="rId5"/>
                <a:stretch>
                  <a:fillRect b="-1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D342387-6511-4949-AD6E-CD9E749E1410}"/>
                  </a:ext>
                </a:extLst>
              </p:cNvPr>
              <p:cNvSpPr txBox="1"/>
              <p:nvPr/>
            </p:nvSpPr>
            <p:spPr>
              <a:xfrm>
                <a:off x="218899" y="2267885"/>
                <a:ext cx="59510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Assume there are only two states, the equations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D342387-6511-4949-AD6E-CD9E749E1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99" y="2267885"/>
                <a:ext cx="5951082" cy="369332"/>
              </a:xfrm>
              <a:prstGeom prst="rect">
                <a:avLst/>
              </a:prstGeom>
              <a:blipFill>
                <a:blip r:embed="rId6"/>
                <a:stretch>
                  <a:fillRect l="-92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6F0FDF0-E53B-4A93-BCDB-E37E693A58EE}"/>
                  </a:ext>
                </a:extLst>
              </p:cNvPr>
              <p:cNvSpPr txBox="1"/>
              <p:nvPr/>
            </p:nvSpPr>
            <p:spPr>
              <a:xfrm>
                <a:off x="1597981" y="2781677"/>
                <a:ext cx="9144000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...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6F0FDF0-E53B-4A93-BCDB-E37E693A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981" y="2781677"/>
                <a:ext cx="9144000" cy="1117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3E845025-F46F-4624-AD45-CC5B602A5E41}"/>
              </a:ext>
            </a:extLst>
          </p:cNvPr>
          <p:cNvSpPr txBox="1"/>
          <p:nvPr/>
        </p:nvSpPr>
        <p:spPr>
          <a:xfrm>
            <a:off x="218899" y="4220784"/>
            <a:ext cx="1025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Obviously, solving equations to optimize is difficult…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Use Iteration!</a:t>
            </a:r>
          </a:p>
        </p:txBody>
      </p:sp>
    </p:spTree>
    <p:extLst>
      <p:ext uri="{BB962C8B-B14F-4D97-AF65-F5344CB8AC3E}">
        <p14:creationId xmlns:p14="http://schemas.microsoft.com/office/powerpoint/2010/main" val="280421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032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Assumptions : </a:t>
            </a: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Policy Improvement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362CFE-52CD-455C-B425-9BEB67602C7A}"/>
              </a:ext>
            </a:extLst>
          </p:cNvPr>
          <p:cNvSpPr txBox="1"/>
          <p:nvPr/>
        </p:nvSpPr>
        <p:spPr>
          <a:xfrm>
            <a:off x="150829" y="1574930"/>
            <a:ext cx="61611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There are mainly two ways to optimize with iteration.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800" b="0" i="0" u="none" strike="noStrike" baseline="0" dirty="0">
                <a:latin typeface="CMBX12"/>
              </a:rPr>
              <a:t>Policy Iteration</a:t>
            </a:r>
            <a:r>
              <a:rPr lang="en-US" altLang="zh-CN" sz="18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: Use </a:t>
            </a:r>
            <a:r>
              <a:rPr lang="en-US" altLang="zh-CN" sz="1800" b="0" i="0" u="none" strike="noStrike" baseline="0" dirty="0">
                <a:latin typeface="CMR10"/>
              </a:rPr>
              <a:t>Policy Evaluation to estimate the value of each s under this policy, then use Policy Improvement update policy.</a:t>
            </a:r>
            <a:endParaRPr lang="en-US" altLang="zh-CN" sz="18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 Value Iteration:</a:t>
            </a:r>
            <a:r>
              <a:rPr lang="en-US" altLang="zh-CN" sz="18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When </a:t>
            </a:r>
            <a:r>
              <a:rPr lang="en-US" altLang="zh-CN" sz="1800" b="0" i="0" u="none" strike="noStrike" baseline="0" dirty="0">
                <a:latin typeface="CMR10"/>
              </a:rPr>
              <a:t>estimating the value of each s, update value. </a:t>
            </a:r>
            <a:r>
              <a:rPr lang="en-US" altLang="zh-CN" dirty="0">
                <a:latin typeface="CMR10"/>
              </a:rPr>
              <a:t>The policy is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D876DF3-B308-4D76-967A-92CFBFEFEF0C}"/>
                  </a:ext>
                </a:extLst>
              </p:cNvPr>
              <p:cNvSpPr txBox="1"/>
              <p:nvPr/>
            </p:nvSpPr>
            <p:spPr>
              <a:xfrm>
                <a:off x="1396014" y="3332389"/>
                <a:ext cx="6112276" cy="625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)[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D876DF3-B308-4D76-967A-92CFBFEF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014" y="3332389"/>
                <a:ext cx="6112276" cy="6256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BA5E5B36-4E2E-489B-A472-F15F38DAD1E3}"/>
              </a:ext>
            </a:extLst>
          </p:cNvPr>
          <p:cNvSpPr txBox="1"/>
          <p:nvPr/>
        </p:nvSpPr>
        <p:spPr>
          <a:xfrm>
            <a:off x="150829" y="5059033"/>
            <a:ext cx="64807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MR10"/>
              </a:rPr>
              <a:t>Use absurdity to prove: this is a effective way to solve Bellman Equation.</a:t>
            </a:r>
          </a:p>
          <a:p>
            <a:endParaRPr lang="en-US" altLang="zh-CN" dirty="0">
              <a:latin typeface="CMR10"/>
            </a:endParaRPr>
          </a:p>
          <a:p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PiperLiu’s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CSDN Blog:</a:t>
            </a:r>
          </a:p>
          <a:p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https://blog.csdn.net/weixin_42815609/article/details/103998602</a:t>
            </a:r>
            <a:endParaRPr lang="zh-CN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2A72C01-DDA3-4671-8E37-2ABED0C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905" y="4225857"/>
            <a:ext cx="5299969" cy="25064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1438233-E0CC-4151-A4DA-58BA10823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497"/>
          <a:stretch/>
        </p:blipFill>
        <p:spPr>
          <a:xfrm>
            <a:off x="6800293" y="669749"/>
            <a:ext cx="5338865" cy="36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2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Assumptions : </a:t>
            </a: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But… we don’t know the env…usually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03CFA4-1DFC-4C07-B5C0-21768621C716}"/>
              </a:ext>
            </a:extLst>
          </p:cNvPr>
          <p:cNvSpPr txBox="1"/>
          <p:nvPr/>
        </p:nvSpPr>
        <p:spPr>
          <a:xfrm>
            <a:off x="150829" y="3981276"/>
            <a:ext cx="5951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Main Frame of Reinforcement Learning is led out: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578B51-B5EC-4314-A80A-8DEB8A1B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72"/>
          <a:stretch/>
        </p:blipFill>
        <p:spPr>
          <a:xfrm>
            <a:off x="6096001" y="4447633"/>
            <a:ext cx="5921253" cy="21158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011515-51EC-419B-B34B-A8B8C68F6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41"/>
          <a:stretch/>
        </p:blipFill>
        <p:spPr>
          <a:xfrm>
            <a:off x="174746" y="4447633"/>
            <a:ext cx="5921253" cy="21988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378EF2-447D-402B-AB76-A972EA7E9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24"/>
          <a:stretch/>
        </p:blipFill>
        <p:spPr>
          <a:xfrm>
            <a:off x="174746" y="766518"/>
            <a:ext cx="6764876" cy="311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698DAB-532E-49A1-866C-38D07057A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6" t="63977" r="29134"/>
          <a:stretch/>
        </p:blipFill>
        <p:spPr>
          <a:xfrm>
            <a:off x="7427574" y="951092"/>
            <a:ext cx="4421300" cy="275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90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Deep- :</a:t>
            </a:r>
            <a:r>
              <a:rPr lang="zh-CN" altLang="en-US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 to Distribution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03CFA4-1DFC-4C07-B5C0-21768621C716}"/>
              </a:ext>
            </a:extLst>
          </p:cNvPr>
          <p:cNvSpPr txBox="1"/>
          <p:nvPr/>
        </p:nvSpPr>
        <p:spPr>
          <a:xfrm>
            <a:off x="150829" y="775938"/>
            <a:ext cx="11594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Whatever the method of RL is, we are always ‘Building a Map of  Distribution to Distribution’.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Q-learning as example: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5578C04-7472-46DE-87B1-86628E99FBCF}"/>
              </a:ext>
            </a:extLst>
          </p:cNvPr>
          <p:cNvCxnSpPr>
            <a:cxnSpLocks/>
          </p:cNvCxnSpPr>
          <p:nvPr/>
        </p:nvCxnSpPr>
        <p:spPr>
          <a:xfrm>
            <a:off x="5344312" y="2201865"/>
            <a:ext cx="60368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DAEF7AC-1184-4942-A18D-BE56A274CB29}"/>
                  </a:ext>
                </a:extLst>
              </p:cNvPr>
              <p:cNvSpPr txBox="1"/>
              <p:nvPr/>
            </p:nvSpPr>
            <p:spPr>
              <a:xfrm>
                <a:off x="1689346" y="1533349"/>
                <a:ext cx="8813307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γ</m:t>
                          </m:r>
                          <m:func>
                            <m:func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func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DAEF7AC-1184-4942-A18D-BE56A274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346" y="1533349"/>
                <a:ext cx="8813307" cy="668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B0F811C-8A2D-47DD-A967-691E050EA9E1}"/>
              </a:ext>
            </a:extLst>
          </p:cNvPr>
          <p:cNvCxnSpPr>
            <a:cxnSpLocks/>
          </p:cNvCxnSpPr>
          <p:nvPr/>
        </p:nvCxnSpPr>
        <p:spPr>
          <a:xfrm>
            <a:off x="7614081" y="2201865"/>
            <a:ext cx="5178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ED0B8DF-8299-4FE9-8BE6-5DEE0B51EA96}"/>
              </a:ext>
            </a:extLst>
          </p:cNvPr>
          <p:cNvCxnSpPr>
            <a:cxnSpLocks/>
          </p:cNvCxnSpPr>
          <p:nvPr/>
        </p:nvCxnSpPr>
        <p:spPr>
          <a:xfrm>
            <a:off x="5646152" y="2201865"/>
            <a:ext cx="0" cy="7574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BADF7AC-5831-41EC-8A4B-EE96888193FC}"/>
              </a:ext>
            </a:extLst>
          </p:cNvPr>
          <p:cNvCxnSpPr>
            <a:cxnSpLocks/>
          </p:cNvCxnSpPr>
          <p:nvPr/>
        </p:nvCxnSpPr>
        <p:spPr>
          <a:xfrm>
            <a:off x="7873013" y="2201865"/>
            <a:ext cx="0" cy="7574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E446A28-621A-43EE-A2EF-C1CE8FDFB69B}"/>
              </a:ext>
            </a:extLst>
          </p:cNvPr>
          <p:cNvCxnSpPr>
            <a:cxnSpLocks/>
          </p:cNvCxnSpPr>
          <p:nvPr/>
        </p:nvCxnSpPr>
        <p:spPr>
          <a:xfrm>
            <a:off x="5646152" y="2959276"/>
            <a:ext cx="25656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A5B5653-3C29-45D6-867D-64251AF2E0A3}"/>
                  </a:ext>
                </a:extLst>
              </p:cNvPr>
              <p:cNvSpPr txBox="1"/>
              <p:nvPr/>
            </p:nvSpPr>
            <p:spPr>
              <a:xfrm>
                <a:off x="7804811" y="2456679"/>
                <a:ext cx="453526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time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up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env.</a:t>
                </a:r>
              </a:p>
              <a:p>
                <a:endPara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env is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distribution.</a:t>
                </a:r>
              </a:p>
              <a:p>
                <a:endPara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 iteration is fundamentally trying to fit the P.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A5B5653-3C29-45D6-867D-64251AF2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811" y="2456679"/>
                <a:ext cx="4535262" cy="1754326"/>
              </a:xfrm>
              <a:prstGeom prst="rect">
                <a:avLst/>
              </a:prstGeom>
              <a:blipFill>
                <a:blip r:embed="rId3"/>
                <a:stretch>
                  <a:fillRect l="-1075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A1A879C0-8DF9-4F69-B7D3-7BD7226A4BDF}"/>
              </a:ext>
            </a:extLst>
          </p:cNvPr>
          <p:cNvSpPr txBox="1"/>
          <p:nvPr/>
        </p:nvSpPr>
        <p:spPr>
          <a:xfrm>
            <a:off x="150829" y="6261078"/>
            <a:ext cx="11594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 can’t assure my idea is correct, any question email piperliu@qq.com.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FFB607F7-DA15-463A-828E-745ECC826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3" b="34739"/>
          <a:stretch/>
        </p:blipFill>
        <p:spPr bwMode="auto">
          <a:xfrm>
            <a:off x="2688502" y="2141149"/>
            <a:ext cx="3846249" cy="289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92713B6A-56AB-4509-A5E9-5066E515C4A3}"/>
              </a:ext>
            </a:extLst>
          </p:cNvPr>
          <p:cNvSpPr txBox="1"/>
          <p:nvPr/>
        </p:nvSpPr>
        <p:spPr>
          <a:xfrm>
            <a:off x="3183125" y="4913350"/>
            <a:ext cx="2186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NNs is the Q function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07FBE3B-7BDB-4685-8338-C6DAC42FE542}"/>
              </a:ext>
            </a:extLst>
          </p:cNvPr>
          <p:cNvSpPr txBox="1"/>
          <p:nvPr/>
        </p:nvSpPr>
        <p:spPr>
          <a:xfrm>
            <a:off x="657381" y="2792656"/>
            <a:ext cx="21869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Input data: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Interaction data of agent and env. However, how the agent acts, is determined by Q, and Q is trying to fit env, when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inits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D77457E-E429-4926-AF34-CCB3934844B3}"/>
              </a:ext>
            </a:extLst>
          </p:cNvPr>
          <p:cNvSpPr txBox="1"/>
          <p:nvPr/>
        </p:nvSpPr>
        <p:spPr>
          <a:xfrm>
            <a:off x="6044647" y="4333903"/>
            <a:ext cx="43343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 function, how to act in current state.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It’s a distribution.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NNs was born to solve the problem of </a:t>
            </a:r>
            <a:r>
              <a:rPr lang="en-US" altLang="zh-CN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 mapped to Distribution.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626DEA-BAFD-47AD-A1CF-91A73D942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00" y="5193149"/>
            <a:ext cx="914366" cy="906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C90E341-3D83-4202-9179-07E14E738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859" y="4333903"/>
            <a:ext cx="914366" cy="906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228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B4C0C9C-D9B9-4FCF-A1B6-4D04DEF5AEB2}"/>
              </a:ext>
            </a:extLst>
          </p:cNvPr>
          <p:cNvSpPr txBox="1"/>
          <p:nvPr/>
        </p:nvSpPr>
        <p:spPr>
          <a:xfrm>
            <a:off x="150829" y="129607"/>
            <a:ext cx="115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Deep- :</a:t>
            </a:r>
            <a:r>
              <a:rPr lang="zh-CN" altLang="en-US" sz="36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Generalization</a:t>
            </a:r>
            <a:endParaRPr lang="en-US" altLang="zh-CN" sz="3600" b="1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85C4BA-71CC-4C7C-A757-46A1983EC77B}"/>
              </a:ext>
            </a:extLst>
          </p:cNvPr>
          <p:cNvSpPr txBox="1"/>
          <p:nvPr/>
        </p:nvSpPr>
        <p:spPr>
          <a:xfrm>
            <a:off x="150829" y="775938"/>
            <a:ext cx="11594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Between traditional Tabular RL and Deep-RL…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1DCFCCE8-7016-4915-B23C-62B2A08D6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48817"/>
              </p:ext>
            </p:extLst>
          </p:nvPr>
        </p:nvGraphicFramePr>
        <p:xfrm>
          <a:off x="1188621" y="1574800"/>
          <a:ext cx="281718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060">
                  <a:extLst>
                    <a:ext uri="{9D8B030D-6E8A-4147-A177-3AD203B41FA5}">
                      <a16:colId xmlns:a16="http://schemas.microsoft.com/office/drawing/2014/main" val="1101446113"/>
                    </a:ext>
                  </a:extLst>
                </a:gridCol>
                <a:gridCol w="939060">
                  <a:extLst>
                    <a:ext uri="{9D8B030D-6E8A-4147-A177-3AD203B41FA5}">
                      <a16:colId xmlns:a16="http://schemas.microsoft.com/office/drawing/2014/main" val="1255777008"/>
                    </a:ext>
                  </a:extLst>
                </a:gridCol>
                <a:gridCol w="939060">
                  <a:extLst>
                    <a:ext uri="{9D8B030D-6E8A-4147-A177-3AD203B41FA5}">
                      <a16:colId xmlns:a16="http://schemas.microsoft.com/office/drawing/2014/main" val="1191899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82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(1,2,3)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8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(1,2,4)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8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(1,2,5)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48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(1,2,6)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248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31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(1,2,3)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682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(1,2,4)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2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(1,2,5)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10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(1,2,6)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25992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8CBB5C6-1438-4F8A-A4EE-C8C2AA01217D}"/>
              </a:ext>
            </a:extLst>
          </p:cNvPr>
          <p:cNvSpPr txBox="1"/>
          <p:nvPr/>
        </p:nvSpPr>
        <p:spPr>
          <a:xfrm>
            <a:off x="150828" y="5712730"/>
            <a:ext cx="5344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Traditional Tabular RL: not fit for practical problem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C0D29D9-C580-4C7F-8474-C281106DA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3" b="34739"/>
          <a:stretch/>
        </p:blipFill>
        <p:spPr bwMode="auto">
          <a:xfrm>
            <a:off x="4724649" y="1080516"/>
            <a:ext cx="3846249" cy="289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B1FCFF6-9BC5-4826-BFB3-61E2A31A2507}"/>
              </a:ext>
            </a:extLst>
          </p:cNvPr>
          <p:cNvSpPr txBox="1"/>
          <p:nvPr/>
        </p:nvSpPr>
        <p:spPr>
          <a:xfrm>
            <a:off x="4724649" y="4207824"/>
            <a:ext cx="3614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NNs is the Q function: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output Q’s distribution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Choose the best a for max Q to act.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60D188-7565-4486-972A-C31CA5AE3017}"/>
              </a:ext>
            </a:extLst>
          </p:cNvPr>
          <p:cNvSpPr txBox="1"/>
          <p:nvPr/>
        </p:nvSpPr>
        <p:spPr>
          <a:xfrm>
            <a:off x="8338659" y="1628506"/>
            <a:ext cx="36140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technology of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 amazing, that the NNs can found the mapping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between raw states and actions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Nature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published the DQN </a:t>
            </a:r>
            <a:r>
              <a:rPr lang="en-US" altLang="zh-CN" i="1" dirty="0">
                <a:solidFill>
                  <a:srgbClr val="222222"/>
                </a:solidFill>
                <a:effectLst/>
                <a:latin typeface="Harding"/>
              </a:rPr>
              <a:t>Human-level control through deep reinforcement learning</a:t>
            </a:r>
            <a:r>
              <a:rPr lang="en-US" altLang="zh-CN" i="0" dirty="0">
                <a:solidFill>
                  <a:srgbClr val="222222"/>
                </a:solidFill>
                <a:effectLst/>
                <a:latin typeface="Harding"/>
              </a:rPr>
              <a:t> in 2015.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0DFF4B-6F16-4A36-92D1-FEFD685694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349" y="4078426"/>
            <a:ext cx="3614320" cy="240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163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1636</Words>
  <Application>Microsoft Office PowerPoint</Application>
  <PresentationFormat>宽屏</PresentationFormat>
  <Paragraphs>217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CMBX12</vt:lpstr>
      <vt:lpstr>CMR10</vt:lpstr>
      <vt:lpstr>CMSS10</vt:lpstr>
      <vt:lpstr>CMSS12</vt:lpstr>
      <vt:lpstr>Harding</vt:lpstr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hongjia</dc:creator>
  <cp:lastModifiedBy>liu hongjia</cp:lastModifiedBy>
  <cp:revision>212</cp:revision>
  <dcterms:created xsi:type="dcterms:W3CDTF">2020-09-14T07:28:02Z</dcterms:created>
  <dcterms:modified xsi:type="dcterms:W3CDTF">2020-09-17T05:33:01Z</dcterms:modified>
</cp:coreProperties>
</file>